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16" r:id="rId2"/>
    <p:sldId id="663" r:id="rId3"/>
    <p:sldId id="665" r:id="rId4"/>
    <p:sldId id="482" r:id="rId5"/>
    <p:sldId id="666" r:id="rId6"/>
    <p:sldId id="545" r:id="rId7"/>
    <p:sldId id="668" r:id="rId8"/>
    <p:sldId id="667" r:id="rId9"/>
    <p:sldId id="669" r:id="rId10"/>
    <p:sldId id="670" r:id="rId11"/>
    <p:sldId id="671" r:id="rId12"/>
    <p:sldId id="673" r:id="rId13"/>
    <p:sldId id="675" r:id="rId14"/>
    <p:sldId id="674" r:id="rId15"/>
    <p:sldId id="676" r:id="rId16"/>
    <p:sldId id="677" r:id="rId17"/>
    <p:sldId id="678" r:id="rId18"/>
    <p:sldId id="633" r:id="rId19"/>
    <p:sldId id="485" r:id="rId20"/>
    <p:sldId id="486" r:id="rId21"/>
    <p:sldId id="487" r:id="rId22"/>
    <p:sldId id="488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78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3" y="1122565"/>
            <a:ext cx="9144249" cy="23880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43" y="3602687"/>
            <a:ext cx="9144249" cy="16560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26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2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6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openxmlformats.org/officeDocument/2006/relationships/image" Target="../media/image5.png"/><Relationship Id="rId4" Type="http://schemas.openxmlformats.org/officeDocument/2006/relationships/image" Target="../media/image26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1.png"/><Relationship Id="rId7" Type="http://schemas.openxmlformats.org/officeDocument/2006/relationships/image" Target="../media/image26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5.png"/><Relationship Id="rId4" Type="http://schemas.openxmlformats.org/officeDocument/2006/relationships/image" Target="../media/image3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5.png"/><Relationship Id="rId4" Type="http://schemas.openxmlformats.org/officeDocument/2006/relationships/image" Target="../media/image35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35.tiff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5.png"/><Relationship Id="rId4" Type="http://schemas.openxmlformats.org/officeDocument/2006/relationships/image" Target="../media/image35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5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0.tiff"/><Relationship Id="rId5" Type="http://schemas.openxmlformats.org/officeDocument/2006/relationships/image" Target="../media/image39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11" Type="http://schemas.openxmlformats.org/officeDocument/2006/relationships/image" Target="../media/image4.sv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1.svg"/><Relationship Id="rId9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tiff"/><Relationship Id="rId5" Type="http://schemas.openxmlformats.org/officeDocument/2006/relationships/image" Target="../media/image43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tags" Target="../tags/tag16.xml"/><Relationship Id="rId7" Type="http://schemas.openxmlformats.org/officeDocument/2006/relationships/image" Target="../media/image4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5.png"/><Relationship Id="rId5" Type="http://schemas.openxmlformats.org/officeDocument/2006/relationships/tags" Target="../tags/tag18.xml"/><Relationship Id="rId10" Type="http://schemas.openxmlformats.org/officeDocument/2006/relationships/image" Target="../media/image54.png"/><Relationship Id="rId4" Type="http://schemas.openxmlformats.org/officeDocument/2006/relationships/tags" Target="../tags/tag17.xml"/><Relationship Id="rId9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8.tif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8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12" Type="http://schemas.openxmlformats.org/officeDocument/2006/relationships/image" Target="../media/image1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6.jpeg"/><Relationship Id="rId11" Type="http://schemas.openxmlformats.org/officeDocument/2006/relationships/image" Target="../media/image7.svg"/><Relationship Id="rId5" Type="http://schemas.openxmlformats.org/officeDocument/2006/relationships/image" Target="../media/image8.tiff"/><Relationship Id="rId10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8.tif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tiff"/><Relationship Id="rId12" Type="http://schemas.openxmlformats.org/officeDocument/2006/relationships/image" Target="../media/image11.sv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11" Type="http://schemas.openxmlformats.org/officeDocument/2006/relationships/image" Target="../media/image22.png"/><Relationship Id="rId5" Type="http://schemas.openxmlformats.org/officeDocument/2006/relationships/image" Target="../media/image9.svg"/><Relationship Id="rId10" Type="http://schemas.openxmlformats.org/officeDocument/2006/relationships/image" Target="../media/image10.svg"/><Relationship Id="rId4" Type="http://schemas.openxmlformats.org/officeDocument/2006/relationships/image" Target="../media/image20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12.svg"/><Relationship Id="rId9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7" Type="http://schemas.openxmlformats.org/officeDocument/2006/relationships/image" Target="../media/image15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11213" y="3398837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　</a:t>
            </a:r>
            <a:r>
              <a:rPr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笔算除法</a:t>
            </a:r>
            <a:endParaRPr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55612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第2单元　除数是一位数的除法</a:t>
            </a: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743950" y="3735976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4400" b="1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课时　商末尾有0的除法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2"/>
          <p:cNvGrpSpPr/>
          <p:nvPr/>
        </p:nvGrpSpPr>
        <p:grpSpPr bwMode="auto">
          <a:xfrm>
            <a:off x="4268961" y="1091618"/>
            <a:ext cx="2476482" cy="568325"/>
            <a:chOff x="971600" y="2132856"/>
            <a:chExt cx="2560397" cy="588128"/>
          </a:xfrm>
        </p:grpSpPr>
        <p:sp>
          <p:nvSpPr>
            <p:cNvPr id="3" name="TextBox 29"/>
            <p:cNvSpPr txBox="1">
              <a:spLocks noChangeArrowheads="1"/>
            </p:cNvSpPr>
            <p:nvPr/>
          </p:nvSpPr>
          <p:spPr bwMode="auto">
            <a:xfrm>
              <a:off x="971600" y="2132856"/>
              <a:ext cx="2560397" cy="5881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095" b="1" dirty="0">
                  <a:latin typeface="+mj-lt"/>
                </a:rPr>
                <a:t>650÷5</a:t>
              </a:r>
              <a:r>
                <a:rPr lang="zh-CN" altLang="en-US" sz="3095" b="1" dirty="0">
                  <a:latin typeface="+mj-lt"/>
                </a:rPr>
                <a:t>＝</a:t>
              </a:r>
            </a:p>
          </p:txBody>
        </p:sp>
        <p:cxnSp>
          <p:nvCxnSpPr>
            <p:cNvPr id="4" name="直接连接符 31"/>
            <p:cNvCxnSpPr>
              <a:cxnSpLocks noChangeShapeType="1"/>
            </p:cNvCxnSpPr>
            <p:nvPr/>
          </p:nvCxnSpPr>
          <p:spPr bwMode="auto">
            <a:xfrm>
              <a:off x="2718748" y="2590747"/>
              <a:ext cx="6481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5" name="圆角矩形 67"/>
          <p:cNvSpPr>
            <a:spLocks noChangeArrowheads="1"/>
          </p:cNvSpPr>
          <p:nvPr/>
        </p:nvSpPr>
        <p:spPr bwMode="auto">
          <a:xfrm>
            <a:off x="4817839" y="4314270"/>
            <a:ext cx="1476985" cy="89049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algn="ctr">
            <a:solidFill>
              <a:srgbClr val="00B050"/>
            </a:solidFill>
            <a:prstDash val="sysDot"/>
            <a:round/>
          </a:ln>
        </p:spPr>
        <p:txBody>
          <a:bodyPr anchor="ctr"/>
          <a:lstStyle/>
          <a:p>
            <a:pPr>
              <a:defRPr/>
            </a:pPr>
            <a:endParaRPr lang="zh-CN" altLang="en-US" sz="3095" b="1">
              <a:latin typeface="+mj-lt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037391" y="2828073"/>
            <a:ext cx="37401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095" dirty="0">
                <a:latin typeface="+mj-lt"/>
              </a:rPr>
              <a:t>5</a:t>
            </a: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510774" y="2439636"/>
            <a:ext cx="1641264" cy="618736"/>
            <a:chOff x="1173122" y="1093370"/>
            <a:chExt cx="1697074" cy="639762"/>
          </a:xfrm>
        </p:grpSpPr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1557305" y="1120357"/>
              <a:ext cx="1312891" cy="58632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87042" tIns="45261" rIns="87042" bIns="45261">
              <a:spAutoFit/>
            </a:bodyPr>
            <a:lstStyle/>
            <a:p>
              <a:pPr algn="ctr">
                <a:defRPr/>
              </a:pPr>
              <a:r>
                <a:rPr lang="en-US" altLang="zh-CN" sz="3095" b="1" dirty="0">
                  <a:latin typeface="+mj-lt"/>
                  <a:ea typeface="楷体_GB2312" panose="02010609030101010101" pitchFamily="49" charset="-122"/>
                  <a:cs typeface="楷体_GB2312" panose="02010609030101010101" pitchFamily="49" charset="-122"/>
                </a:rPr>
                <a:t>6 5 0</a:t>
              </a:r>
            </a:p>
          </p:txBody>
        </p:sp>
        <p:pic>
          <p:nvPicPr>
            <p:cNvPr id="9" name="图片 2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3002" y="1093370"/>
              <a:ext cx="1350963" cy="63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173122" y="1120357"/>
              <a:ext cx="461972" cy="586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7042" tIns="45261" rIns="87042" bIns="45261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095" dirty="0">
                  <a:latin typeface="+mj-lt"/>
                </a:rPr>
                <a:t>5</a:t>
              </a:r>
            </a:p>
          </p:txBody>
        </p:sp>
      </p:grp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4971372" y="3362367"/>
            <a:ext cx="111464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87042" tIns="45261" rIns="87042" bIns="45261" anchor="ctr"/>
          <a:lstStyle/>
          <a:p>
            <a:pPr>
              <a:defRPr/>
            </a:pPr>
            <a:endParaRPr lang="zh-CN" altLang="en-US" sz="3095" b="1">
              <a:latin typeface="+mj-lt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036470" y="1871564"/>
            <a:ext cx="37401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095" dirty="0">
                <a:latin typeface="+mj-lt"/>
              </a:rPr>
              <a:t>1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5333709" y="1860817"/>
            <a:ext cx="346984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095" dirty="0">
                <a:latin typeface="+mj-lt"/>
              </a:rPr>
              <a:t>3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5622427" y="1866958"/>
            <a:ext cx="37401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095" dirty="0">
                <a:solidFill>
                  <a:srgbClr val="FF0000"/>
                </a:solidFill>
                <a:latin typeface="+mj-lt"/>
              </a:rPr>
              <a:t>0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5063492" y="3707816"/>
            <a:ext cx="66357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095" dirty="0">
                <a:latin typeface="+mj-lt"/>
              </a:rPr>
              <a:t>1 </a:t>
            </a:r>
            <a:r>
              <a:rPr lang="en-US" altLang="zh-CN" sz="3095" dirty="0" smtClean="0">
                <a:latin typeface="+mj-lt"/>
              </a:rPr>
              <a:t>5</a:t>
            </a:r>
            <a:endParaRPr lang="en-US" altLang="zh-CN" sz="3095" dirty="0">
              <a:latin typeface="+mj-lt"/>
            </a:endParaRP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5619583" y="2456524"/>
            <a:ext cx="37401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095" dirty="0">
                <a:solidFill>
                  <a:srgbClr val="FF0000"/>
                </a:solidFill>
                <a:latin typeface="+mj-lt"/>
              </a:rPr>
              <a:t>0</a:t>
            </a: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5625724" y="5075792"/>
            <a:ext cx="37401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095" dirty="0">
                <a:latin typeface="+mj-lt"/>
              </a:rPr>
              <a:t>0</a:t>
            </a: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5619583" y="2465736"/>
            <a:ext cx="37401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095" dirty="0">
                <a:solidFill>
                  <a:srgbClr val="FF0000"/>
                </a:solidFill>
                <a:latin typeface="+mj-lt"/>
              </a:rPr>
              <a:t>0</a:t>
            </a:r>
          </a:p>
        </p:txBody>
      </p:sp>
      <p:sp>
        <p:nvSpPr>
          <p:cNvPr id="19" name="Text Box 48"/>
          <p:cNvSpPr txBox="1">
            <a:spLocks noChangeArrowheads="1"/>
          </p:cNvSpPr>
          <p:nvPr/>
        </p:nvSpPr>
        <p:spPr bwMode="auto">
          <a:xfrm>
            <a:off x="5045068" y="3322448"/>
            <a:ext cx="37401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095" dirty="0">
                <a:latin typeface="+mj-lt"/>
              </a:rPr>
              <a:t>1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5342921" y="3336267"/>
            <a:ext cx="37401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095" dirty="0">
                <a:latin typeface="+mj-lt"/>
              </a:rPr>
              <a:t>5</a:t>
            </a: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4971372" y="4255927"/>
            <a:ext cx="111464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87042" tIns="45261" rIns="87042" bIns="45261" anchor="ctr"/>
          <a:lstStyle/>
          <a:p>
            <a:pPr>
              <a:defRPr/>
            </a:pPr>
            <a:endParaRPr lang="zh-CN" altLang="en-US" sz="3095" b="1">
              <a:latin typeface="+mj-lt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4971372" y="5094216"/>
            <a:ext cx="111464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87042" tIns="45261" rIns="87042" bIns="45261" anchor="ctr"/>
          <a:lstStyle/>
          <a:p>
            <a:pPr>
              <a:defRPr/>
            </a:pPr>
            <a:endParaRPr lang="zh-CN" altLang="en-US" sz="3095" b="1">
              <a:latin typeface="+mj-lt"/>
            </a:endParaRP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5625724" y="4564529"/>
            <a:ext cx="37401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042" tIns="45261" rIns="87042" bIns="45261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095" dirty="0">
                <a:latin typeface="+mj-lt"/>
              </a:rPr>
              <a:t>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879489" y="1056049"/>
            <a:ext cx="782955" cy="568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95" b="1" dirty="0" smtClean="0">
                <a:solidFill>
                  <a:srgbClr val="FF0000"/>
                </a:solidFill>
                <a:latin typeface="+mj-lt"/>
                <a:ea typeface="黑体" panose="02010609060101010101" charset="-122"/>
              </a:rPr>
              <a:t>130</a:t>
            </a:r>
            <a:endParaRPr lang="zh-CN" altLang="en-US" sz="3095" b="1" dirty="0">
              <a:solidFill>
                <a:srgbClr val="FF0000"/>
              </a:solidFill>
              <a:latin typeface="+mj-lt"/>
              <a:ea typeface="黑体" panose="02010609060101010101" charset="-122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2128912" y="2061945"/>
            <a:ext cx="1765300" cy="568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095" b="1" dirty="0">
                <a:latin typeface="楷体" panose="02010609060101010101" charset="-122"/>
                <a:ea typeface="楷体" panose="02010609060101010101" charset="-122"/>
              </a:rPr>
              <a:t>简便写法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5" name="图片 24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6" name="图片 25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7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695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文本框 27"/>
          <p:cNvSpPr txBox="1"/>
          <p:nvPr/>
        </p:nvSpPr>
        <p:spPr>
          <a:xfrm>
            <a:off x="3994785" y="5642610"/>
            <a:ext cx="3635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答：可以买</a:t>
            </a:r>
            <a:r>
              <a:rPr lang="en-US" altLang="zh-CN" sz="2800" b="1"/>
              <a:t>130</a:t>
            </a:r>
            <a:r>
              <a:rPr lang="zh-CN" altLang="en-US" sz="2800" b="1"/>
              <a:t>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8937E-6 -1.43177E-6 L 0.00013 0.2575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5515E-6 -4.34004E-6 L -0.02356 -0.12617 " pathEditMode="relative" rAng="0" ptsTypes="AA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" y="-6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bldLvl="0" animBg="1"/>
      <p:bldP spid="6" grpId="0"/>
      <p:bldP spid="12" grpId="0"/>
      <p:bldP spid="13" grpId="0"/>
      <p:bldP spid="14" grpId="0"/>
      <p:bldP spid="16" grpId="0" build="allAtOnce"/>
      <p:bldP spid="16" grpId="1" build="allAtOnce"/>
      <p:bldP spid="16" grpId="2" build="allAtOnce"/>
      <p:bldP spid="17" grpId="0"/>
      <p:bldP spid="17" grpId="1"/>
      <p:bldP spid="18" grpId="0"/>
      <p:bldP spid="18" grpId="1"/>
      <p:bldP spid="19" grpId="0" build="allAtOnce"/>
      <p:bldP spid="23" grpId="0"/>
      <p:bldP spid="23" grpId="1"/>
      <p:bldP spid="40" grpId="0"/>
      <p:bldP spid="41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729355" y="659130"/>
            <a:ext cx="5372735" cy="1412240"/>
            <a:chOff x="5370" y="3513"/>
            <a:chExt cx="8461" cy="3773"/>
          </a:xfrm>
        </p:grpSpPr>
        <p:sp>
          <p:nvSpPr>
            <p:cNvPr id="54" name="矩形 53"/>
            <p:cNvSpPr/>
            <p:nvPr/>
          </p:nvSpPr>
          <p:spPr>
            <a:xfrm>
              <a:off x="5370" y="3825"/>
              <a:ext cx="7755" cy="227"/>
            </a:xfrm>
            <a:prstGeom prst="rect">
              <a:avLst/>
            </a:prstGeom>
            <a:solidFill>
              <a:srgbClr val="C6E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6076" y="6750"/>
              <a:ext cx="7755" cy="227"/>
            </a:xfrm>
            <a:prstGeom prst="rect">
              <a:avLst/>
            </a:prstGeom>
            <a:solidFill>
              <a:srgbClr val="F9D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660000">
              <a:off x="5557" y="3513"/>
              <a:ext cx="227" cy="1980"/>
            </a:xfrm>
            <a:prstGeom prst="rect">
              <a:avLst/>
            </a:prstGeom>
            <a:solidFill>
              <a:srgbClr val="F9D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660000">
              <a:off x="13418" y="5306"/>
              <a:ext cx="227" cy="1980"/>
            </a:xfrm>
            <a:prstGeom prst="rect">
              <a:avLst/>
            </a:prstGeom>
            <a:solidFill>
              <a:srgbClr val="C6E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620" y="4369"/>
              <a:ext cx="6141" cy="241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245</a:t>
              </a: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元买长跳绳，可以买多少根？还剩多少钱？</a:t>
              </a:r>
            </a:p>
          </p:txBody>
        </p:sp>
      </p:grpSp>
      <p:pic>
        <p:nvPicPr>
          <p:cNvPr id="5" name="图片 4" descr="图片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6285" y="2656840"/>
            <a:ext cx="6303645" cy="346583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5" name="图片 24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6" name="图片 25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7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695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530971" y="1523046"/>
            <a:ext cx="6101022" cy="605173"/>
            <a:chOff x="1503363" y="1287463"/>
            <a:chExt cx="6308344" cy="625738"/>
          </a:xfrm>
        </p:grpSpPr>
        <p:sp>
          <p:nvSpPr>
            <p:cNvPr id="3" name="Text Box 14"/>
            <p:cNvSpPr txBox="1">
              <a:spLocks noChangeArrowheads="1"/>
            </p:cNvSpPr>
            <p:nvPr/>
          </p:nvSpPr>
          <p:spPr bwMode="auto">
            <a:xfrm>
              <a:off x="4811713" y="1304925"/>
              <a:ext cx="1181100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095" b="1">
                  <a:latin typeface="宋体" panose="02010600030101010101" pitchFamily="2" charset="-122"/>
                </a:rPr>
                <a:t>……</a:t>
              </a:r>
              <a:endParaRPr lang="zh-CN" altLang="zh-CN" sz="3095" b="1">
                <a:latin typeface="宋体" panose="02010600030101010101" pitchFamily="2" charset="-122"/>
              </a:endParaRPr>
            </a:p>
          </p:txBody>
        </p:sp>
        <p:grpSp>
          <p:nvGrpSpPr>
            <p:cNvPr id="4" name="组合 2"/>
            <p:cNvGrpSpPr/>
            <p:nvPr/>
          </p:nvGrpSpPr>
          <p:grpSpPr bwMode="auto">
            <a:xfrm>
              <a:off x="1503363" y="1287463"/>
              <a:ext cx="6308344" cy="625738"/>
              <a:chOff x="1503363" y="1287463"/>
              <a:chExt cx="6308344" cy="625738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1503363" y="1287463"/>
                <a:ext cx="2447925" cy="5876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3095" b="1" dirty="0">
                    <a:latin typeface="+mj-lt"/>
                    <a:ea typeface="+mj-ea"/>
                  </a:rPr>
                  <a:t>245÷8</a:t>
                </a:r>
                <a:r>
                  <a:rPr lang="zh-CN" altLang="en-US" sz="3095" b="1" dirty="0">
                    <a:latin typeface="+mj-lt"/>
                    <a:ea typeface="+mj-ea"/>
                  </a:rPr>
                  <a:t>＝</a:t>
                </a:r>
              </a:p>
            </p:txBody>
          </p:sp>
          <p:grpSp>
            <p:nvGrpSpPr>
              <p:cNvPr id="6" name="组合 48"/>
              <p:cNvGrpSpPr/>
              <p:nvPr/>
            </p:nvGrpSpPr>
            <p:grpSpPr bwMode="auto">
              <a:xfrm>
                <a:off x="3186113" y="1325563"/>
                <a:ext cx="4625594" cy="587638"/>
                <a:chOff x="2771800" y="2780928"/>
                <a:chExt cx="4542697" cy="585632"/>
              </a:xfrm>
            </p:grpSpPr>
            <p:cxnSp>
              <p:nvCxnSpPr>
                <p:cNvPr id="7" name="直接连接符 27"/>
                <p:cNvCxnSpPr>
                  <a:cxnSpLocks noChangeShapeType="1"/>
                </p:cNvCxnSpPr>
                <p:nvPr/>
              </p:nvCxnSpPr>
              <p:spPr bwMode="auto">
                <a:xfrm flipV="1">
                  <a:off x="5220071" y="3284345"/>
                  <a:ext cx="504200" cy="63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8" name="直接连接符 37"/>
                <p:cNvCxnSpPr>
                  <a:cxnSpLocks noChangeShapeType="1"/>
                </p:cNvCxnSpPr>
                <p:nvPr/>
              </p:nvCxnSpPr>
              <p:spPr bwMode="auto">
                <a:xfrm>
                  <a:off x="2771800" y="3284984"/>
                  <a:ext cx="72008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sp>
              <p:nvSpPr>
                <p:cNvPr id="9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3275373" y="2780928"/>
                  <a:ext cx="1390858" cy="585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zh-CN" altLang="en-US" sz="3095" b="1" dirty="0" smtClean="0">
                      <a:latin typeface="楷体" panose="02010609060101010101" charset="-122"/>
                      <a:ea typeface="楷体" panose="02010609060101010101" charset="-122"/>
                    </a:rPr>
                    <a:t>（根）</a:t>
                  </a:r>
                </a:p>
              </p:txBody>
            </p:sp>
            <p:sp>
              <p:nvSpPr>
                <p:cNvPr id="10" name="矩形 47"/>
                <p:cNvSpPr>
                  <a:spLocks noChangeArrowheads="1"/>
                </p:cNvSpPr>
                <p:nvPr/>
              </p:nvSpPr>
              <p:spPr bwMode="auto">
                <a:xfrm>
                  <a:off x="5529659" y="2780928"/>
                  <a:ext cx="1784838" cy="585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3095" b="1">
                      <a:solidFill>
                        <a:srgbClr val="000000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（元）</a:t>
                  </a:r>
                  <a:endParaRPr lang="zh-CN" altLang="en-US" sz="1935" b="1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261285" y="1530722"/>
            <a:ext cx="697039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095" b="1" dirty="0" smtClean="0">
                <a:solidFill>
                  <a:srgbClr val="FF0000"/>
                </a:solidFill>
                <a:latin typeface="+mj-lt"/>
                <a:ea typeface="+mj-ea"/>
              </a:rPr>
              <a:t>30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647183" y="1535328"/>
            <a:ext cx="41914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095" b="1" dirty="0" smtClean="0">
                <a:solidFill>
                  <a:srgbClr val="FF0000"/>
                </a:solidFill>
                <a:latin typeface="+mj-lt"/>
                <a:ea typeface="+mj-ea"/>
              </a:rPr>
              <a:t>5</a:t>
            </a: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4190661" y="2917123"/>
            <a:ext cx="1811686" cy="632555"/>
            <a:chOff x="1677988" y="2827338"/>
            <a:chExt cx="1873250" cy="654050"/>
          </a:xfrm>
        </p:grpSpPr>
        <p:pic>
          <p:nvPicPr>
            <p:cNvPr id="15" name="图片 2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7063" y="2841626"/>
              <a:ext cx="1558925" cy="63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2173288" y="2827338"/>
              <a:ext cx="1377950" cy="5876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95" b="1" dirty="0">
                  <a:latin typeface="+mj-lt"/>
                </a:rPr>
                <a:t>2  4  5</a:t>
              </a:r>
            </a:p>
          </p:txBody>
        </p:sp>
        <p:sp>
          <p:nvSpPr>
            <p:cNvPr id="17" name="Text Box 7"/>
            <p:cNvSpPr txBox="1">
              <a:spLocks noChangeArrowheads="1"/>
            </p:cNvSpPr>
            <p:nvPr/>
          </p:nvSpPr>
          <p:spPr bwMode="auto">
            <a:xfrm>
              <a:off x="1677988" y="2835275"/>
              <a:ext cx="584200" cy="58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95" dirty="0" smtClean="0">
                  <a:latin typeface="+mj-lt"/>
                </a:rPr>
                <a:t>8</a:t>
              </a:r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668147" y="3356226"/>
            <a:ext cx="832147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095" dirty="0" smtClean="0">
                <a:latin typeface="+mj-lt"/>
              </a:rPr>
              <a:t>2  4</a:t>
            </a: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4586775" y="3913550"/>
            <a:ext cx="125282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>
              <a:buFontTx/>
              <a:buNone/>
              <a:defRPr/>
            </a:pPr>
            <a:endParaRPr lang="zh-CN" altLang="en-US" sz="3095" b="1">
              <a:latin typeface="+mj-lt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5076544" y="2412000"/>
            <a:ext cx="565000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095" dirty="0" smtClean="0">
                <a:latin typeface="+mj-lt"/>
              </a:rPr>
              <a:t>3</a:t>
            </a: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5426599" y="3955004"/>
            <a:ext cx="565000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095" dirty="0" smtClean="0">
                <a:latin typeface="+mj-lt"/>
              </a:rPr>
              <a:t>5</a:t>
            </a: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5426599" y="2402788"/>
            <a:ext cx="565000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095" dirty="0" smtClean="0">
                <a:solidFill>
                  <a:srgbClr val="FF0000"/>
                </a:solidFill>
                <a:latin typeface="+mj-lt"/>
              </a:rPr>
              <a:t>0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5" name="图片 24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6" name="图片 25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7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695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3130550" y="4924425"/>
            <a:ext cx="4885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答：可以买</a:t>
            </a:r>
            <a:r>
              <a:rPr lang="en-US" altLang="zh-CN" sz="2800" b="1"/>
              <a:t>30</a:t>
            </a:r>
            <a:r>
              <a:rPr lang="zh-CN" altLang="en-US" sz="2800" b="1"/>
              <a:t>根，还剩</a:t>
            </a:r>
            <a:r>
              <a:rPr lang="en-US" altLang="zh-CN" sz="2800" b="1"/>
              <a:t>5</a:t>
            </a:r>
            <a:r>
              <a:rPr lang="zh-CN" altLang="en-US" sz="2800" b="1"/>
              <a:t>元。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937500" y="2313305"/>
            <a:ext cx="3526790" cy="2288540"/>
            <a:chOff x="7151" y="3818"/>
            <a:chExt cx="5554" cy="3604"/>
          </a:xfrm>
        </p:grpSpPr>
        <p:pic>
          <p:nvPicPr>
            <p:cNvPr id="29" name="图形 3" descr="H:\稻壳儿相关资料\稻壳儿非模板资源\扁平\扁平设计22-15.svg扁平设计22-15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21873" r="21873"/>
            <a:stretch>
              <a:fillRect/>
            </a:stretch>
          </p:blipFill>
          <p:spPr>
            <a:xfrm>
              <a:off x="7151" y="3818"/>
              <a:ext cx="5554" cy="3604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7797" y="4033"/>
              <a:ext cx="4263" cy="1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/>
            </a:p>
            <a:p>
              <a:pPr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   被除数个位上的</a:t>
              </a:r>
              <a:r>
                <a:rPr lang="en-US" sz="24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5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除以</a:t>
              </a:r>
              <a:r>
                <a:rPr lang="en-US" sz="24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8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不够商</a:t>
              </a:r>
              <a:r>
                <a:rPr lang="en-US" sz="24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1,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在商的个位上写</a:t>
              </a:r>
              <a:r>
                <a:rPr lang="en-US" sz="24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0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。</a:t>
              </a:r>
              <a:endParaRPr lang="zh-CN" altLang="en-US" sz="2400" b="1" spc="160" dirty="0" smtClean="0">
                <a:solidFill>
                  <a:srgbClr val="C000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思源黑体 CN Normal" panose="020B0400000000000000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20" grpId="0"/>
      <p:bldP spid="21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赵然卡通形象.png"/>
          <p:cNvPicPr>
            <a:picLocks noChangeAspect="1" noChangeArrowheads="1"/>
          </p:cNvPicPr>
          <p:nvPr/>
        </p:nvPicPr>
        <p:blipFill>
          <a:blip r:embed="rId3" cstate="print"/>
          <a:srcRect l="79659"/>
          <a:stretch>
            <a:fillRect/>
          </a:stretch>
        </p:blipFill>
        <p:spPr bwMode="auto">
          <a:xfrm>
            <a:off x="1373739" y="1357671"/>
            <a:ext cx="552883" cy="1016341"/>
          </a:xfrm>
          <a:prstGeom prst="rect">
            <a:avLst/>
          </a:prstGeom>
          <a:noFill/>
        </p:spPr>
      </p:pic>
      <p:sp>
        <p:nvSpPr>
          <p:cNvPr id="5" name="圆角矩形 4"/>
          <p:cNvSpPr/>
          <p:nvPr/>
        </p:nvSpPr>
        <p:spPr>
          <a:xfrm>
            <a:off x="2220980" y="1357490"/>
            <a:ext cx="6932257" cy="487690"/>
          </a:xfrm>
          <a:prstGeom prst="round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1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商末尾有</a:t>
            </a:r>
            <a:r>
              <a:rPr lang="en-US" altLang="zh-CN" sz="271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0</a:t>
            </a:r>
            <a:r>
              <a:rPr lang="zh-CN" altLang="en-US" sz="271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的除法</a:t>
            </a:r>
            <a:endParaRPr lang="zh-CN" altLang="en-US" sz="271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4392" y="2165732"/>
            <a:ext cx="2735953" cy="226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1510" y="2165732"/>
            <a:ext cx="3159704" cy="2275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032667" y="4575617"/>
            <a:ext cx="7898274" cy="591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71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71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5" name="图片 24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6" name="图片 25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7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695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2823210" y="4669790"/>
            <a:ext cx="6520815" cy="1760648"/>
            <a:chOff x="5370" y="3827"/>
            <a:chExt cx="8461" cy="3780"/>
          </a:xfrm>
        </p:grpSpPr>
        <p:sp>
          <p:nvSpPr>
            <p:cNvPr id="20" name="任意多边形 19"/>
            <p:cNvSpPr/>
            <p:nvPr/>
          </p:nvSpPr>
          <p:spPr>
            <a:xfrm>
              <a:off x="5370" y="3827"/>
              <a:ext cx="8461" cy="3780"/>
            </a:xfrm>
            <a:custGeom>
              <a:avLst/>
              <a:gdLst>
                <a:gd name="adj" fmla="val 873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461" h="3780">
                  <a:moveTo>
                    <a:pt x="330" y="0"/>
                  </a:moveTo>
                  <a:lnTo>
                    <a:pt x="8131" y="0"/>
                  </a:lnTo>
                  <a:cubicBezTo>
                    <a:pt x="8313" y="0"/>
                    <a:pt x="8461" y="148"/>
                    <a:pt x="8461" y="330"/>
                  </a:cubicBezTo>
                  <a:lnTo>
                    <a:pt x="8461" y="3450"/>
                  </a:lnTo>
                  <a:cubicBezTo>
                    <a:pt x="8461" y="3632"/>
                    <a:pt x="8313" y="3780"/>
                    <a:pt x="8131" y="3780"/>
                  </a:cubicBezTo>
                  <a:lnTo>
                    <a:pt x="330" y="3780"/>
                  </a:lnTo>
                  <a:cubicBezTo>
                    <a:pt x="148" y="3780"/>
                    <a:pt x="0" y="3632"/>
                    <a:pt x="0" y="3450"/>
                  </a:cubicBezTo>
                  <a:lnTo>
                    <a:pt x="0" y="2650"/>
                  </a:lnTo>
                  <a:lnTo>
                    <a:pt x="203" y="2650"/>
                  </a:lnTo>
                  <a:lnTo>
                    <a:pt x="203" y="2652"/>
                  </a:lnTo>
                  <a:cubicBezTo>
                    <a:pt x="227" y="2717"/>
                    <a:pt x="290" y="2763"/>
                    <a:pt x="363" y="2763"/>
                  </a:cubicBezTo>
                  <a:cubicBezTo>
                    <a:pt x="457" y="2763"/>
                    <a:pt x="533" y="2687"/>
                    <a:pt x="533" y="2593"/>
                  </a:cubicBezTo>
                  <a:cubicBezTo>
                    <a:pt x="533" y="2499"/>
                    <a:pt x="457" y="2423"/>
                    <a:pt x="363" y="2423"/>
                  </a:cubicBezTo>
                  <a:cubicBezTo>
                    <a:pt x="290" y="2423"/>
                    <a:pt x="227" y="2469"/>
                    <a:pt x="203" y="2535"/>
                  </a:cubicBezTo>
                  <a:lnTo>
                    <a:pt x="203" y="2537"/>
                  </a:lnTo>
                  <a:lnTo>
                    <a:pt x="0" y="2537"/>
                  </a:lnTo>
                  <a:lnTo>
                    <a:pt x="0" y="1885"/>
                  </a:lnTo>
                  <a:lnTo>
                    <a:pt x="203" y="1885"/>
                  </a:lnTo>
                  <a:lnTo>
                    <a:pt x="203" y="1887"/>
                  </a:lnTo>
                  <a:cubicBezTo>
                    <a:pt x="227" y="1952"/>
                    <a:pt x="290" y="1998"/>
                    <a:pt x="363" y="1998"/>
                  </a:cubicBezTo>
                  <a:cubicBezTo>
                    <a:pt x="457" y="1998"/>
                    <a:pt x="533" y="1922"/>
                    <a:pt x="533" y="1828"/>
                  </a:cubicBezTo>
                  <a:cubicBezTo>
                    <a:pt x="533" y="1734"/>
                    <a:pt x="457" y="1658"/>
                    <a:pt x="363" y="1658"/>
                  </a:cubicBezTo>
                  <a:cubicBezTo>
                    <a:pt x="290" y="1658"/>
                    <a:pt x="227" y="1704"/>
                    <a:pt x="203" y="1770"/>
                  </a:cubicBezTo>
                  <a:lnTo>
                    <a:pt x="203" y="1772"/>
                  </a:lnTo>
                  <a:lnTo>
                    <a:pt x="0" y="1772"/>
                  </a:lnTo>
                  <a:lnTo>
                    <a:pt x="0" y="1121"/>
                  </a:lnTo>
                  <a:lnTo>
                    <a:pt x="203" y="1121"/>
                  </a:lnTo>
                  <a:lnTo>
                    <a:pt x="203" y="1123"/>
                  </a:lnTo>
                  <a:cubicBezTo>
                    <a:pt x="227" y="1188"/>
                    <a:pt x="290" y="1234"/>
                    <a:pt x="363" y="1234"/>
                  </a:cubicBezTo>
                  <a:cubicBezTo>
                    <a:pt x="457" y="1234"/>
                    <a:pt x="533" y="1158"/>
                    <a:pt x="533" y="1064"/>
                  </a:cubicBezTo>
                  <a:cubicBezTo>
                    <a:pt x="533" y="970"/>
                    <a:pt x="457" y="894"/>
                    <a:pt x="363" y="894"/>
                  </a:cubicBezTo>
                  <a:cubicBezTo>
                    <a:pt x="290" y="894"/>
                    <a:pt x="227" y="940"/>
                    <a:pt x="203" y="1006"/>
                  </a:cubicBezTo>
                  <a:lnTo>
                    <a:pt x="203" y="1008"/>
                  </a:lnTo>
                  <a:lnTo>
                    <a:pt x="0" y="1008"/>
                  </a:lnTo>
                  <a:lnTo>
                    <a:pt x="0" y="330"/>
                  </a:lnTo>
                  <a:cubicBezTo>
                    <a:pt x="0" y="148"/>
                    <a:pt x="148" y="0"/>
                    <a:pt x="330" y="0"/>
                  </a:cubicBezTo>
                  <a:close/>
                </a:path>
              </a:pathLst>
            </a:custGeom>
            <a:solidFill>
              <a:srgbClr val="5CB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64" y="3929"/>
              <a:ext cx="7839" cy="30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   </a:t>
              </a:r>
              <a:r>
                <a:rPr lang="zh-CN" altLang="zh-CN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当除到被除数的十位正好除尽，被除数个位上的数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为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0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或</a:t>
              </a:r>
              <a:r>
                <a:rPr lang="zh-CN" altLang="zh-CN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不够商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1</a:t>
              </a:r>
              <a:r>
                <a:rPr lang="zh-CN" altLang="zh-CN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，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就</a:t>
              </a:r>
              <a:r>
                <a:rPr lang="zh-CN" altLang="zh-CN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直接在个位上商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0</a:t>
              </a:r>
              <a:r>
                <a:rPr lang="zh-CN" altLang="zh-CN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占位，被除数个位上的数就是余数。</a:t>
              </a:r>
              <a:endParaRPr lang="zh-CN" altLang="en-US" sz="24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588" y="5139"/>
              <a:ext cx="6265" cy="0"/>
            </a:xfrm>
            <a:prstGeom prst="line">
              <a:avLst/>
            </a:prstGeom>
            <a:ln w="12700">
              <a:solidFill>
                <a:srgbClr val="FFFF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88" y="5934"/>
              <a:ext cx="6265" cy="0"/>
            </a:xfrm>
            <a:prstGeom prst="line">
              <a:avLst/>
            </a:prstGeom>
            <a:ln w="12700">
              <a:solidFill>
                <a:srgbClr val="FFFF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588" y="6750"/>
              <a:ext cx="6265" cy="0"/>
            </a:xfrm>
            <a:prstGeom prst="line">
              <a:avLst/>
            </a:prstGeom>
            <a:ln w="12700">
              <a:solidFill>
                <a:srgbClr val="FFFF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234305" y="511810"/>
            <a:ext cx="41541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页做一做。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3024166" y="3003540"/>
            <a:ext cx="2192726" cy="713259"/>
            <a:chOff x="1785918" y="2214554"/>
            <a:chExt cx="2192726" cy="713259"/>
          </a:xfrm>
        </p:grpSpPr>
        <p:pic>
          <p:nvPicPr>
            <p:cNvPr id="95" name="图片 94" descr="4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96" name="矩形 95"/>
            <p:cNvSpPr/>
            <p:nvPr/>
          </p:nvSpPr>
          <p:spPr>
            <a:xfrm>
              <a:off x="2357421" y="2344248"/>
              <a:ext cx="1621223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785918" y="2214554"/>
              <a:ext cx="3733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738942" y="3003540"/>
            <a:ext cx="2260678" cy="713259"/>
            <a:chOff x="1785918" y="2214554"/>
            <a:chExt cx="2260678" cy="713259"/>
          </a:xfrm>
        </p:grpSpPr>
        <p:pic>
          <p:nvPicPr>
            <p:cNvPr id="99" name="图片 98" descr="4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00" name="矩形 99"/>
            <p:cNvSpPr/>
            <p:nvPr/>
          </p:nvSpPr>
          <p:spPr>
            <a:xfrm>
              <a:off x="2357421" y="2344248"/>
              <a:ext cx="1689175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785918" y="2214554"/>
              <a:ext cx="3733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3603608" y="2574912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3590907" y="3646482"/>
            <a:ext cx="12602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3381356" y="421798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3381356" y="521811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3590908" y="4217986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3981436" y="4217986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006836" y="2574912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590908" y="4659314"/>
            <a:ext cx="85725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4011598" y="5218118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389426" y="2574912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7305684" y="264635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7331083" y="3646482"/>
            <a:ext cx="136052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7024694" y="414654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6953256" y="5146680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/>
          <p:cNvSpPr/>
          <p:nvPr/>
        </p:nvSpPr>
        <p:spPr>
          <a:xfrm>
            <a:off x="7721612" y="264635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7318384" y="4146548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8116902" y="264635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721612" y="4146548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7739074" y="514668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343784" y="4575176"/>
            <a:ext cx="767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7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695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553710" y="433070"/>
            <a:ext cx="426405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页做一做。</a:t>
            </a:r>
          </a:p>
        </p:txBody>
      </p:sp>
      <p:grpSp>
        <p:nvGrpSpPr>
          <p:cNvPr id="3" name="组合 79"/>
          <p:cNvGrpSpPr/>
          <p:nvPr/>
        </p:nvGrpSpPr>
        <p:grpSpPr>
          <a:xfrm>
            <a:off x="2986066" y="2129934"/>
            <a:ext cx="2529210" cy="593571"/>
            <a:chOff x="1747818" y="2344248"/>
            <a:chExt cx="2529210" cy="593571"/>
          </a:xfrm>
        </p:grpSpPr>
        <p:pic>
          <p:nvPicPr>
            <p:cNvPr id="95" name="图片 94" descr="4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96" name="矩形 95"/>
            <p:cNvSpPr/>
            <p:nvPr/>
          </p:nvSpPr>
          <p:spPr>
            <a:xfrm>
              <a:off x="2357422" y="2344248"/>
              <a:ext cx="1919606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747818" y="2354254"/>
              <a:ext cx="3733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" name="组合 97"/>
          <p:cNvGrpSpPr/>
          <p:nvPr/>
        </p:nvGrpSpPr>
        <p:grpSpPr>
          <a:xfrm>
            <a:off x="6700842" y="2127240"/>
            <a:ext cx="2452782" cy="586259"/>
            <a:chOff x="1747818" y="2341554"/>
            <a:chExt cx="2452782" cy="586259"/>
          </a:xfrm>
        </p:grpSpPr>
        <p:pic>
          <p:nvPicPr>
            <p:cNvPr id="99" name="图片 98" descr="4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00" name="矩形 99"/>
            <p:cNvSpPr/>
            <p:nvPr/>
          </p:nvSpPr>
          <p:spPr>
            <a:xfrm>
              <a:off x="2357421" y="2344248"/>
              <a:ext cx="1843179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747818" y="2341554"/>
              <a:ext cx="3733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3603608" y="1571612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3603608" y="2643182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3381356" y="3214686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3381356" y="421481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4019536" y="3214686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019536" y="1571612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044936" y="3643314"/>
            <a:ext cx="42862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4381488" y="4214818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376726" y="1571612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7318384" y="164305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7343784" y="2643182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7024694" y="314324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6953256" y="4143380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/>
          <p:cNvSpPr/>
          <p:nvPr/>
        </p:nvSpPr>
        <p:spPr>
          <a:xfrm>
            <a:off x="7696212" y="164305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7343784" y="3143248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8104202" y="164305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747012" y="3143248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070864" y="414338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343784" y="3571876"/>
            <a:ext cx="767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7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695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037436" y="487660"/>
            <a:ext cx="50006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7" name="组合 79"/>
          <p:cNvGrpSpPr/>
          <p:nvPr/>
        </p:nvGrpSpPr>
        <p:grpSpPr>
          <a:xfrm>
            <a:off x="4187811" y="2471730"/>
            <a:ext cx="1908189" cy="537364"/>
            <a:chOff x="1808084" y="2328854"/>
            <a:chExt cx="2049536" cy="537364"/>
          </a:xfrm>
        </p:grpSpPr>
        <p:pic>
          <p:nvPicPr>
            <p:cNvPr id="47" name="图片 46" descr="4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48" name="矩形 47"/>
            <p:cNvSpPr/>
            <p:nvPr/>
          </p:nvSpPr>
          <p:spPr>
            <a:xfrm>
              <a:off x="2357422" y="2344248"/>
              <a:ext cx="1357322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</a:t>
              </a:r>
              <a:r>
                <a:rPr lang="zh-CN" altLang="en-US" sz="2800" dirty="0" smtClean="0">
                  <a:solidFill>
                    <a:srgbClr val="C00000"/>
                  </a:solidFill>
                </a:rPr>
                <a:t> 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808084" y="2328854"/>
              <a:ext cx="375802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708515" y="2000240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87877" y="2857496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595802" y="3357562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381487" y="421481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389557" y="3357562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53005" y="2000240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389557" y="3714752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02257" y="2000240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02257" y="4214818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1" name="组合 79"/>
          <p:cNvGrpSpPr/>
          <p:nvPr/>
        </p:nvGrpSpPr>
        <p:grpSpPr>
          <a:xfrm>
            <a:off x="8310578" y="2446330"/>
            <a:ext cx="1928826" cy="562764"/>
            <a:chOff x="1785918" y="2303454"/>
            <a:chExt cx="2071702" cy="562764"/>
          </a:xfrm>
        </p:grpSpPr>
        <p:pic>
          <p:nvPicPr>
            <p:cNvPr id="62" name="图片 61" descr="4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63" name="矩形 62"/>
            <p:cNvSpPr/>
            <p:nvPr/>
          </p:nvSpPr>
          <p:spPr>
            <a:xfrm>
              <a:off x="2357422" y="2344248"/>
              <a:ext cx="1357322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r>
                <a:rPr lang="zh-CN" altLang="en-US" sz="2800" dirty="0" smtClean="0">
                  <a:solidFill>
                    <a:srgbClr val="C00000"/>
                  </a:solidFill>
                </a:rPr>
                <a:t> 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</a:t>
              </a:r>
              <a:endPara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785918" y="2303454"/>
              <a:ext cx="375802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8856682" y="2000240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856682" y="2857496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8810644" y="3357562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8856682" y="3357562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209110" y="3357562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6410" y="2000240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856682" y="3786190"/>
            <a:ext cx="6946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8810644" y="4214818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9221810" y="4214818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515182" y="2000240"/>
            <a:ext cx="349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939925" y="5181600"/>
            <a:ext cx="2123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 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257925" y="5311775"/>
            <a:ext cx="2136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 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309786" y="1223946"/>
            <a:ext cx="80010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下面的计算正确吗？把错误的改正过来。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-1816" t="-934" r="76329" b="2817"/>
          <a:stretch>
            <a:fillRect/>
          </a:stretch>
        </p:blipFill>
        <p:spPr bwMode="auto">
          <a:xfrm>
            <a:off x="1686560" y="2180590"/>
            <a:ext cx="2236470" cy="287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5481" t="-501" r="41941" b="2817"/>
          <a:stretch>
            <a:fillRect/>
          </a:stretch>
        </p:blipFill>
        <p:spPr bwMode="auto">
          <a:xfrm>
            <a:off x="6257925" y="1874520"/>
            <a:ext cx="1981200" cy="2862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7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695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2" grpId="0"/>
      <p:bldP spid="43" grpId="0"/>
      <p:bldP spid="44" grpId="0"/>
      <p:bldP spid="45" grpId="0"/>
      <p:bldP spid="46" grpId="0"/>
      <p:bldP spid="52" grpId="0"/>
      <p:bldP spid="53" grpId="0"/>
      <p:bldP spid="55" grpId="0"/>
      <p:bldP spid="56" grpId="0"/>
      <p:bldP spid="57" grpId="0"/>
      <p:bldP spid="58" grpId="0"/>
      <p:bldP spid="60" grpId="0"/>
      <p:bldP spid="61" grpId="0"/>
      <p:bldP spid="65" grpId="0"/>
      <p:bldP spid="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056486" y="511790"/>
            <a:ext cx="50006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" name="组合 79"/>
          <p:cNvGrpSpPr/>
          <p:nvPr/>
        </p:nvGrpSpPr>
        <p:grpSpPr>
          <a:xfrm>
            <a:off x="6881818" y="2571744"/>
            <a:ext cx="2182554" cy="655003"/>
            <a:chOff x="1785918" y="2214554"/>
            <a:chExt cx="2344224" cy="655003"/>
          </a:xfrm>
        </p:grpSpPr>
        <p:pic>
          <p:nvPicPr>
            <p:cNvPr id="20" name="图片 19" descr="4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1" name="矩形 20"/>
            <p:cNvSpPr/>
            <p:nvPr/>
          </p:nvSpPr>
          <p:spPr>
            <a:xfrm>
              <a:off x="2169566" y="2285992"/>
              <a:ext cx="1960576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0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85918" y="2214554"/>
              <a:ext cx="414678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810512" y="3143248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381884" y="3714752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881950" y="3714752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81950" y="2214554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39140" y="4143380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381884" y="4643446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239140" y="4643446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69620" y="2214554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53322" y="3143248"/>
            <a:ext cx="39145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39140" y="3714752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45180" y="5227320"/>
            <a:ext cx="2403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 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4" name="图片 3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7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695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8580" t="1549"/>
          <a:stretch>
            <a:fillRect/>
          </a:stretch>
        </p:blipFill>
        <p:spPr bwMode="auto">
          <a:xfrm>
            <a:off x="3116580" y="1862455"/>
            <a:ext cx="2672080" cy="301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8" grpId="0"/>
      <p:bldP spid="19" grpId="0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465267" y="1950819"/>
            <a:ext cx="7943716" cy="1141336"/>
            <a:chOff x="4205" y="4319"/>
            <a:chExt cx="10838" cy="2039"/>
          </a:xfrm>
        </p:grpSpPr>
        <p:sp>
          <p:nvSpPr>
            <p:cNvPr id="15" name="文本框 26"/>
            <p:cNvSpPr txBox="1"/>
            <p:nvPr/>
          </p:nvSpPr>
          <p:spPr>
            <a:xfrm>
              <a:off x="4271" y="4320"/>
              <a:ext cx="10654" cy="1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①除到被除数十位正好除尽,个位又是0,就不必再除下去,只要在个位上商0就可以。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4319"/>
              <a:ext cx="10838" cy="20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65580" y="3859530"/>
            <a:ext cx="8238490" cy="2025931"/>
            <a:chOff x="4179" y="4383"/>
            <a:chExt cx="10840" cy="2807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553"/>
              <a:ext cx="10654" cy="20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②除到被除数十位正好除尽,而被除数个位上的数比除数小,就不必再除,只要在商的个位上写0,落下被除数个位上的数作余数即可。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2738414" y="2143116"/>
            <a:ext cx="1376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24430" y="2143116"/>
            <a:ext cx="970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38546" y="2143116"/>
            <a:ext cx="8521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6024562" y="2143116"/>
            <a:ext cx="8521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1884" y="2143116"/>
            <a:ext cx="970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82016" y="2143116"/>
            <a:ext cx="8521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pic>
        <p:nvPicPr>
          <p:cNvPr id="3" name="图片 2" descr="资源 80"/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566795" y="401955"/>
            <a:ext cx="2726690" cy="107251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590415" y="554990"/>
            <a:ext cx="1049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口算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0" name="图片 9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1" name="图片 10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1724872" y="3280407"/>
            <a:ext cx="5248799" cy="2570841"/>
            <a:chOff x="3145366" y="1981201"/>
            <a:chExt cx="4891968" cy="2396071"/>
          </a:xfrm>
        </p:grpSpPr>
        <p:pic>
          <p:nvPicPr>
            <p:cNvPr id="14" name="图形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3145366" y="1981201"/>
              <a:ext cx="4891968" cy="2396071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854970" y="2735195"/>
              <a:ext cx="3473454" cy="8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0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除以任何不是</a:t>
              </a:r>
              <a:r>
                <a:rPr lang="en-US" alt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0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的数</a:t>
              </a:r>
              <a:r>
                <a:rPr lang="en-US" alt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,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商有什么共同特点？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88910" y="3414395"/>
            <a:ext cx="4636770" cy="1628140"/>
            <a:chOff x="11458" y="5909"/>
            <a:chExt cx="7302" cy="2564"/>
          </a:xfrm>
        </p:grpSpPr>
        <p:pic>
          <p:nvPicPr>
            <p:cNvPr id="31" name="图片 1" descr="棒棒糖气泡"/>
            <p:cNvPicPr>
              <a:picLocks noChangeAspect="1"/>
            </p:cNvPicPr>
            <p:nvPr/>
          </p:nvPicPr>
          <p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 flipH="1">
              <a:off x="11458" y="5909"/>
              <a:ext cx="7302" cy="2564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3844" y="6779"/>
              <a:ext cx="252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</a:rPr>
                <a:t>商都是</a:t>
              </a:r>
              <a:r>
                <a:rPr lang="en-US" altLang="zh-CN" sz="2800" b="1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</a:rPr>
                <a:t>0</a:t>
              </a:r>
            </a:p>
          </p:txBody>
        </p:sp>
      </p:grp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42810" y="3897630"/>
            <a:ext cx="1626235" cy="195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73743" y="2281264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23273" y="38585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689130" y="2123520"/>
            <a:ext cx="682053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1.教材第27页练习五第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7</a:t>
            </a: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,8,9,10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473322" y="35805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607602" y="509251"/>
            <a:ext cx="8153441" cy="206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 笔算。</a:t>
            </a:r>
            <a:r>
              <a:rPr lang="en-US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 (</a:t>
            </a:r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选择你喜欢的一道题进行笔算</a:t>
            </a:r>
            <a:r>
              <a:rPr lang="en-US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en-US" altLang="zh-CN" sz="3200" b="1" dirty="0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    两题都算也行</a:t>
            </a:r>
            <a:r>
              <a:rPr lang="en-US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r>
              <a:rPr lang="en-US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endParaRPr lang="zh-CN" altLang="en-US" sz="3200" b="1" dirty="0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b="1" dirty="0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96066" y="2000240"/>
            <a:ext cx="18573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405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8480" y="2000240"/>
            <a:ext cx="135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804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97787" y="3049584"/>
            <a:ext cx="2207349" cy="592609"/>
            <a:chOff x="1773853" y="2335204"/>
            <a:chExt cx="2207349" cy="592609"/>
          </a:xfrm>
        </p:grpSpPr>
        <p:pic>
          <p:nvPicPr>
            <p:cNvPr id="13" name="图片 12" descr="4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4" name="矩形 13"/>
            <p:cNvSpPr/>
            <p:nvPr/>
          </p:nvSpPr>
          <p:spPr>
            <a:xfrm>
              <a:off x="2357421" y="2344248"/>
              <a:ext cx="1623781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 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73853" y="2335204"/>
              <a:ext cx="3733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368339" y="2571744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92469" y="3571876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67042" y="4071942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238480" y="5072074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190352" y="414338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60772" y="2571744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89400" y="2571744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02417" y="4572008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02417" y="5072074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95802" y="2000240"/>
            <a:ext cx="12585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201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6455094" y="2964964"/>
            <a:ext cx="2380898" cy="586586"/>
            <a:chOff x="1785918" y="2344248"/>
            <a:chExt cx="2380898" cy="586586"/>
          </a:xfrm>
        </p:grpSpPr>
        <p:pic>
          <p:nvPicPr>
            <p:cNvPr id="28" name="图片 27" descr="4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71670" y="2344248"/>
              <a:ext cx="178595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9" name="矩形 28"/>
            <p:cNvSpPr/>
            <p:nvPr/>
          </p:nvSpPr>
          <p:spPr>
            <a:xfrm>
              <a:off x="2357422" y="2344248"/>
              <a:ext cx="1809394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785918" y="2347269"/>
              <a:ext cx="3733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7024694" y="247808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48824" y="3406774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812284" y="3906840"/>
            <a:ext cx="2091084" cy="10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6812284" y="4822257"/>
            <a:ext cx="2148836" cy="132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812284" y="5621352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7036759" y="390684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442209" y="390684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06014" y="2478080"/>
            <a:ext cx="49054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442209" y="426403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54274" y="4764096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017517" y="4764096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799399" y="2478080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442209" y="5121286"/>
            <a:ext cx="767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858772" y="5549914"/>
            <a:ext cx="37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167702" y="2000240"/>
            <a:ext cx="12585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135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6" name="Picture 22" descr="C:/Users/174/AppData/Local/Temp/kaimatting/20211115201903/output_aiMatting_20211115202025.pngoutput_aiMatting_2021111520202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447" b="45274"/>
          <a:stretch>
            <a:fillRect/>
          </a:stretch>
        </p:blipFill>
        <p:spPr bwMode="auto">
          <a:xfrm>
            <a:off x="659664" y="2571750"/>
            <a:ext cx="1111250" cy="179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22" grpId="0"/>
      <p:bldP spid="23" grpId="0"/>
      <p:bldP spid="24" grpId="0"/>
      <p:bldP spid="25" grpId="0"/>
      <p:bldP spid="26" grpId="0"/>
      <p:bldP spid="36" grpId="0"/>
      <p:bldP spid="37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848485" y="5137785"/>
          <a:ext cx="3796030" cy="77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8015"/>
                <a:gridCol w="1898015"/>
              </a:tblGrid>
              <a:tr h="3873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rgbClr val="7030A0"/>
                          </a:solidFill>
                        </a:rPr>
                        <a:t>        </a:t>
                      </a:r>
                      <a:r>
                        <a:rPr lang="en-US" altLang="zh-CN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zh-CN" altLang="en-US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张宇</a:t>
                      </a:r>
                    </a:p>
                  </a:txBody>
                  <a:tcPr>
                    <a:lnL w="19050" cap="rnd">
                      <a:solidFill>
                        <a:srgbClr val="E29A9A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E29A9A"/>
                      </a:solidFill>
                      <a:prstDash val="solid"/>
                    </a:lnT>
                    <a:lnB w="19050">
                      <a:solidFill>
                        <a:srgbClr val="E29A9A"/>
                      </a:solidFill>
                      <a:prstDash val="solid"/>
                    </a:lnB>
                    <a:solidFill>
                      <a:srgbClr val="E29A9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gradFill>
                            <a:gsLst>
                              <a:gs pos="0">
                                <a:srgbClr val="7B32B2"/>
                              </a:gs>
                              <a:gs pos="100000">
                                <a:srgbClr val="401A5D"/>
                              </a:gs>
                            </a:gsLst>
                            <a:lin scaled="0"/>
                          </a:gradFill>
                          <a:sym typeface="+mn-ea"/>
                        </a:rPr>
                        <a:t>      </a:t>
                      </a:r>
                      <a:r>
                        <a:rPr lang="en-US" altLang="zh-CN" sz="1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sym typeface="+mn-ea"/>
                        </a:rPr>
                        <a:t> </a:t>
                      </a:r>
                      <a:r>
                        <a:rPr lang="zh-CN" altLang="en-US" sz="1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sym typeface="+mn-ea"/>
                        </a:rPr>
                        <a:t>苏煜群</a:t>
                      </a:r>
                    </a:p>
                  </a:txBody>
                  <a:tcPr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E29A9A"/>
                      </a:solidFill>
                      <a:prstDash val="solid"/>
                    </a:lnR>
                    <a:lnT w="19050" cap="rnd">
                      <a:solidFill>
                        <a:srgbClr val="E29A9A"/>
                      </a:solidFill>
                      <a:prstDash val="solid"/>
                    </a:lnT>
                    <a:lnB w="19050">
                      <a:solidFill>
                        <a:srgbClr val="E29A9A"/>
                      </a:solidFill>
                      <a:prstDash val="solid"/>
                    </a:lnB>
                    <a:solidFill>
                      <a:srgbClr val="E29A9A"/>
                    </a:solidFill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sym typeface="+mn-ea"/>
                        </a:rPr>
                        <a:t>5分钟跳了650下</a:t>
                      </a:r>
                    </a:p>
                  </a:txBody>
                  <a:tcPr>
                    <a:lnL w="19050" cap="rnd">
                      <a:solidFill>
                        <a:srgbClr val="E29A9A"/>
                      </a:solidFill>
                      <a:prstDash val="solid"/>
                    </a:lnL>
                    <a:lnR w="3175">
                      <a:solidFill>
                        <a:srgbClr val="E29A9A"/>
                      </a:solidFill>
                      <a:prstDash val="dot"/>
                    </a:lnR>
                    <a:lnT w="19050">
                      <a:solidFill>
                        <a:srgbClr val="E29A9A"/>
                      </a:solidFill>
                      <a:prstDash val="solid"/>
                    </a:lnT>
                    <a:lnB w="19050" cap="rnd">
                      <a:solidFill>
                        <a:srgbClr val="E29A9A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sym typeface="+mn-ea"/>
                        </a:rPr>
                        <a:t>2分钟跳了241下</a:t>
                      </a:r>
                    </a:p>
                  </a:txBody>
                  <a:tcPr>
                    <a:lnL w="3175">
                      <a:solidFill>
                        <a:srgbClr val="E29A9A"/>
                      </a:solidFill>
                      <a:prstDash val="dot"/>
                    </a:lnL>
                    <a:lnR w="19050" cap="rnd">
                      <a:solidFill>
                        <a:srgbClr val="E29A9A"/>
                      </a:solidFill>
                      <a:prstDash val="solid"/>
                    </a:lnR>
                    <a:lnT w="19050">
                      <a:solidFill>
                        <a:srgbClr val="E29A9A"/>
                      </a:solidFill>
                      <a:prstDash val="solid"/>
                    </a:lnT>
                    <a:lnB w="19050" cap="rnd">
                      <a:solidFill>
                        <a:srgbClr val="E29A9A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pic>
        <p:nvPicPr>
          <p:cNvPr id="8" name="图片 7" descr="2A3838EED346A2851F05F45C965265AC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8485" y="1856105"/>
            <a:ext cx="3714115" cy="3146425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3743325" y="442595"/>
            <a:ext cx="4705350" cy="1234918"/>
            <a:chOff x="5879" y="3495"/>
            <a:chExt cx="8114" cy="3536"/>
          </a:xfrm>
        </p:grpSpPr>
        <p:pic>
          <p:nvPicPr>
            <p:cNvPr id="11" name="图片 10" descr="资源 8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5879" y="3495"/>
              <a:ext cx="8114" cy="353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8146" y="4272"/>
              <a:ext cx="4350" cy="2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4000" b="1">
                  <a:ln w="28575">
                    <a:noFill/>
                  </a:ln>
                  <a:solidFill>
                    <a:srgbClr val="C00000"/>
                  </a:solidFill>
                  <a:effectLst/>
                  <a:latin typeface="汉仪舒圆黑简" panose="00020600040101010101" charset="-122"/>
                  <a:ea typeface="汉仪舒圆黑简" panose="00020600040101010101" charset="-122"/>
                </a:rPr>
                <a:t>跳绳比赛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57775" y="2327275"/>
            <a:ext cx="3830955" cy="1292225"/>
            <a:chOff x="5273" y="2963"/>
            <a:chExt cx="7983" cy="4360"/>
          </a:xfrm>
        </p:grpSpPr>
        <p:pic>
          <p:nvPicPr>
            <p:cNvPr id="14" name="图片 13" descr="资源 9"/>
            <p:cNvPicPr>
              <a:picLocks noChangeAspect="1"/>
            </p:cNvPicPr>
            <p:nvPr/>
          </p:nvPicPr>
          <p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5273" y="2963"/>
              <a:ext cx="7983" cy="436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 rot="21180000">
              <a:off x="7280" y="3960"/>
              <a:ext cx="4833" cy="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>
                  <a:solidFill>
                    <a:srgbClr val="C00000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你会选谁?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91960" y="3810635"/>
            <a:ext cx="4991100" cy="2330450"/>
            <a:chOff x="6100" y="3555"/>
            <a:chExt cx="7860" cy="4373"/>
          </a:xfrm>
        </p:grpSpPr>
        <p:pic>
          <p:nvPicPr>
            <p:cNvPr id="18" name="图片 17" descr="资源 11"/>
            <p:cNvPicPr>
              <a:picLocks noChangeAspect="1"/>
            </p:cNvPicPr>
            <p:nvPr/>
          </p:nvPicPr>
          <p:blipFill>
            <a:blip r:embed="rId12" cstate="print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6100" y="3555"/>
              <a:ext cx="7860" cy="437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7623" y="4439"/>
              <a:ext cx="4491" cy="2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+mn-ea"/>
                </a:rPr>
                <a:t>   </a:t>
              </a:r>
              <a:r>
                <a:rPr lang="zh-CN" altLang="en-US" sz="2400" b="1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+mn-ea"/>
                </a:rPr>
                <a:t>到底选谁比较合适呢?想一想,你有什么好办法呢?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/>
          <p:cNvGrpSpPr/>
          <p:nvPr/>
        </p:nvGrpSpPr>
        <p:grpSpPr>
          <a:xfrm>
            <a:off x="2717165" y="531495"/>
            <a:ext cx="7764780" cy="2928620"/>
            <a:chOff x="4288" y="2065"/>
            <a:chExt cx="10573" cy="4612"/>
          </a:xfrm>
        </p:grpSpPr>
        <p:pic>
          <p:nvPicPr>
            <p:cNvPr id="7" name="图片 6" descr="横板文本框模板-24"/>
            <p:cNvPicPr>
              <a:picLocks noChangeAspect="1"/>
            </p:cNvPicPr>
            <p:nvPr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288" y="2065"/>
              <a:ext cx="10573" cy="4612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399" y="5167"/>
              <a:ext cx="414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99" y="3273"/>
              <a:ext cx="5225" cy="2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</a:rPr>
                <a:t>        </a:t>
              </a:r>
              <a:r>
                <a:rPr lang="zh-CN" altLang="en-US" sz="2800" b="1">
                  <a:solidFill>
                    <a:schemeClr val="bg1"/>
                  </a:solidFill>
                </a:rPr>
                <a:t>用4，1，8三个数</a:t>
              </a:r>
            </a:p>
            <a:p>
              <a:r>
                <a:rPr lang="zh-CN" altLang="en-US" sz="2800" b="1">
                  <a:solidFill>
                    <a:schemeClr val="bg1"/>
                  </a:solidFill>
                </a:rPr>
                <a:t>字能组成哪些不同</a:t>
              </a:r>
            </a:p>
            <a:p>
              <a:r>
                <a:rPr lang="zh-CN" altLang="en-US" sz="2800" b="1">
                  <a:solidFill>
                    <a:schemeClr val="bg1"/>
                  </a:solidFill>
                </a:rPr>
                <a:t>的三位数?</a:t>
              </a:r>
            </a:p>
            <a:p>
              <a:endParaRPr lang="zh-CN" altLang="en-US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形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515110" y="3460115"/>
            <a:ext cx="5194935" cy="239395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2704465" y="4687570"/>
            <a:ext cx="43694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</a:pPr>
            <a:r>
              <a:rPr sz="3600" b="1" spc="160">
                <a:solidFill>
                  <a:srgbClr val="C00000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418  481  814</a:t>
            </a:r>
          </a:p>
          <a:p>
            <a:pPr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</a:pPr>
            <a:endParaRPr sz="3600" b="1" spc="160">
              <a:solidFill>
                <a:srgbClr val="C00000"/>
              </a:solidFill>
              <a:uFillTx/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</a:pPr>
            <a:r>
              <a:rPr sz="3600" b="1" spc="160">
                <a:solidFill>
                  <a:srgbClr val="C00000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841  184  148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710045" y="3778885"/>
            <a:ext cx="4971415" cy="2280285"/>
            <a:chOff x="4979" y="2810"/>
            <a:chExt cx="9895" cy="5937"/>
          </a:xfrm>
        </p:grpSpPr>
        <p:pic>
          <p:nvPicPr>
            <p:cNvPr id="15" name="图形 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4979" y="2810"/>
              <a:ext cx="9895" cy="593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387" y="5130"/>
              <a:ext cx="6522" cy="2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spc="16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   这些数分别除</a:t>
              </a:r>
            </a:p>
            <a:p>
              <a:pPr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zh-CN" sz="2800" b="1" spc="16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  <a:p>
              <a:pPr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spc="16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以4,你会计算?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69310" y="1144905"/>
            <a:ext cx="5249545" cy="2277110"/>
            <a:chOff x="5467" y="3375"/>
            <a:chExt cx="8267" cy="4049"/>
          </a:xfrm>
        </p:grpSpPr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5467" y="3375"/>
              <a:ext cx="8267" cy="404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8875" y="4029"/>
              <a:ext cx="145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eaLnBrk="1"/>
              <a:endParaRPr lang="en-US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196" y="4797"/>
              <a:ext cx="5302" cy="2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eaLnBrk="1"/>
              <a:r>
                <a:rPr lang="en-US" altLang="zh-CN" sz="2800" b="1">
                  <a:solidFill>
                    <a:srgbClr val="C00000"/>
                  </a:solidFill>
                  <a:latin typeface="汉仪新蒂黑板报体底字" panose="03000600000000000000" charset="-122"/>
                  <a:ea typeface="汉仪新蒂黑板报体底字" panose="03000600000000000000" charset="-122"/>
                  <a:cs typeface="微软雅黑" panose="020B0503020204020204" pitchFamily="34" charset="-122"/>
                  <a:sym typeface="Times New Roman" panose="02020603050405020304"/>
                </a:rPr>
                <a:t>481÷4和841÷4</a:t>
              </a:r>
            </a:p>
            <a:p>
              <a:pPr marL="0" algn="l" eaLnBrk="1"/>
              <a:r>
                <a:rPr lang="en-US" altLang="zh-CN" sz="2800" b="1">
                  <a:solidFill>
                    <a:srgbClr val="C00000"/>
                  </a:solidFill>
                  <a:latin typeface="汉仪新蒂黑板报体底字" panose="03000600000000000000" charset="-122"/>
                  <a:ea typeface="汉仪新蒂黑板报体底字" panose="03000600000000000000" charset="-122"/>
                  <a:cs typeface="微软雅黑" panose="020B0503020204020204" pitchFamily="34" charset="-122"/>
                  <a:sym typeface="Times New Roman" panose="02020603050405020304"/>
                </a:rPr>
                <a:t>你会计算吗?</a:t>
              </a:r>
              <a:endParaRPr lang="en-US" altLang="zh-CN" sz="28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endParaRPr>
            </a:p>
            <a:p>
              <a:pPr marL="0" algn="l" eaLnBrk="1"/>
              <a:endParaRPr lang="en-US" altLang="zh-CN" sz="2800" b="1" kern="1200">
                <a:solidFill>
                  <a:srgbClr val="C00000"/>
                </a:solidFill>
                <a:latin typeface="汉仪新蒂黑板报体底字" panose="03000600000000000000" charset="-122"/>
                <a:ea typeface="汉仪新蒂黑板报体底字" panose="03000600000000000000" charset="-122"/>
                <a:cs typeface="微软雅黑" panose="020B0503020204020204" pitchFamily="34" charset="-122"/>
                <a:sym typeface="Times New Roman" panose="0202060305040502030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0" name="图片 9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1" name="图片 10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3"/>
          <p:cNvGrpSpPr/>
          <p:nvPr/>
        </p:nvGrpSpPr>
        <p:grpSpPr>
          <a:xfrm>
            <a:off x="3369260" y="3931920"/>
            <a:ext cx="5165090" cy="1741805"/>
            <a:chOff x="5499" y="5730"/>
            <a:chExt cx="9221" cy="2743"/>
          </a:xfrm>
        </p:grpSpPr>
        <p:pic>
          <p:nvPicPr>
            <p:cNvPr id="14" name="图片 13" descr="资源 21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5499" y="5730"/>
              <a:ext cx="9221" cy="2743"/>
            </a:xfrm>
            <a:prstGeom prst="rect">
              <a:avLst/>
            </a:prstGeom>
          </p:spPr>
        </p:pic>
        <p:sp>
          <p:nvSpPr>
            <p:cNvPr id="15" name="文本框 1"/>
            <p:cNvSpPr txBox="1"/>
            <p:nvPr/>
          </p:nvSpPr>
          <p:spPr>
            <a:xfrm>
              <a:off x="6750" y="6321"/>
              <a:ext cx="3823" cy="692"/>
            </a:xfrm>
            <a:prstGeom prst="rect">
              <a:avLst/>
            </a:prstGeom>
            <a:noFill/>
            <a:ln w="6350"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lt1"/>
                  </a:solidFill>
                </a14:hiddenFill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2400" b="1" kern="1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商需要用0来补位,补在</a:t>
              </a:r>
              <a:r>
                <a:rPr lang="zh-CN" altLang="en-US" sz="2400" b="1" kern="1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哪里？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695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6285" y="2656840"/>
            <a:ext cx="6303645" cy="346583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3538855" y="607695"/>
            <a:ext cx="6449695" cy="1772285"/>
            <a:chOff x="3064623" y="2808689"/>
            <a:chExt cx="6361259" cy="3004844"/>
          </a:xfrm>
        </p:grpSpPr>
        <p:pic>
          <p:nvPicPr>
            <p:cNvPr id="49" name="图形 3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3064623" y="2808689"/>
              <a:ext cx="6361259" cy="3004844"/>
            </a:xfrm>
            <a:prstGeom prst="rect">
              <a:avLst/>
            </a:prstGeom>
          </p:spPr>
        </p:pic>
        <p:sp>
          <p:nvSpPr>
            <p:cNvPr id="50" name="文本框 4"/>
            <p:cNvSpPr txBox="1"/>
            <p:nvPr/>
          </p:nvSpPr>
          <p:spPr>
            <a:xfrm>
              <a:off x="3620658" y="3719194"/>
              <a:ext cx="5248800" cy="9540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28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650</a:t>
              </a:r>
              <a:r>
                <a:rPr lang="zh-CN" altLang="en-US" sz="28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元买短跳绳，可以买多少根？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c9137e-a49a-4c3c-80a3-83446f02ea1a}"/>
  <p:tag name="TABLE_EMPHASIZE_COLOR" val="14850714"/>
  <p:tag name="TABLE_SKINIDX" val="0"/>
  <p:tag name="TABLE_COLORIDX" val="h"/>
  <p:tag name="TABLE_COLOR_RGB" val="0x000000*0xFFFFFF*0x44546A*0xE6E5E5*0xE29A9A*0xDFBBB3*0xA3CDCB*0x8BAC74*0x849BCA*0xD1CD9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36980565726_1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739</Words>
  <Application>Microsoft Office PowerPoint</Application>
  <PresentationFormat>自定义</PresentationFormat>
  <Paragraphs>186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2161</cp:revision>
  <dcterms:created xsi:type="dcterms:W3CDTF">2017-11-13T08:28:00Z</dcterms:created>
  <dcterms:modified xsi:type="dcterms:W3CDTF">2021-11-24T07:02:24Z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</Properties>
</file>